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78" r:id="rId9"/>
    <p:sldId id="263" r:id="rId10"/>
    <p:sldId id="276" r:id="rId11"/>
    <p:sldId id="277" r:id="rId12"/>
    <p:sldId id="264" r:id="rId13"/>
    <p:sldId id="265" r:id="rId14"/>
    <p:sldId id="275" r:id="rId15"/>
    <p:sldId id="266" r:id="rId16"/>
    <p:sldId id="274" r:id="rId17"/>
    <p:sldId id="267" r:id="rId18"/>
    <p:sldId id="273" r:id="rId19"/>
    <p:sldId id="270" r:id="rId20"/>
    <p:sldId id="279" r:id="rId21"/>
    <p:sldId id="271" r:id="rId22"/>
    <p:sldId id="269" r:id="rId2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0" name="dmstk" initials="d" lastIdx="19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  <p:guideLst>
        <p:guide orient="horz" pos="2589"/>
        <p:guide pos="460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commentAuthors" Target="commentAuthors.xml"  /><Relationship Id="rId25" Type="http://schemas.openxmlformats.org/officeDocument/2006/relationships/presProps" Target="presProps.xml"  /><Relationship Id="rId26" Type="http://schemas.openxmlformats.org/officeDocument/2006/relationships/viewProps" Target="viewProps.xml"  /><Relationship Id="rId27" Type="http://schemas.openxmlformats.org/officeDocument/2006/relationships/theme" Target="theme/theme1.xml"  /><Relationship Id="rId28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comments/comment1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4:37.664" idx="15">
    <p:pos x="9" y="9"/>
    <p:text>구현한 정도와 실제 가동률만 전달</p:text>
  </p:cm>
</p:cmLst>
</file>

<file path=ppt/comments/comment2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19:12.272" idx="1">
    <p:pos x="9" y="9"/>
    <p:text/>
  </p:cm>
  <p:cm authorId="0" dt="2024-03-21T20:19:50.007" idx="2">
    <p:pos x="9" y="146"/>
    <p:text>모바일넷으로 사람과 책 데이터로 훈련했는데 책 인식률 너무 낮았고 따라서 추가데이터셋 전이학습해도 낮았고 샤ㅜ</p:text>
    <p:extLst>
      <p:ext uri="{C676402C-5697-4E1C-873F-D02D1690AC5C}">
        <p15:threadingInfo xmlns:p15="http://schemas.microsoft.com/office/powerpoint/2012/main" timeZoneBias="-540">
          <p15:parentCm authorId="0" idx="1"/>
        </p15:threadingInfo>
      </p:ext>
    </p:extLst>
  </p:cm>
  <p:cm authorId="0" dt="2024-03-21T20:20:03.501" idx="3">
    <p:pos x="9" y="282"/>
    <p:text>tiny랑 large써봤는데 동일한 현상</p:text>
    <p:extLst>
      <p:ext uri="{C676402C-5697-4E1C-873F-D02D1690AC5C}">
        <p15:threadingInfo xmlns:p15="http://schemas.microsoft.com/office/powerpoint/2012/main" timeZoneBias="-540">
          <p15:parentCm authorId="0" idx="1"/>
        </p15:threadingInfo>
      </p:ext>
    </p:extLst>
  </p:cm>
  <p:cm authorId="0" dt="2024-03-21T20:20:25.926" idx="4">
    <p:pos x="9" y="417"/>
    <p:text>ssd썼는데 cpu가 받지를 못해서 결과적으로 x에 안착, 전이 학습결과가 만족스러워씅ㅁ</p:text>
    <p:extLst>
      <p:ext uri="{C676402C-5697-4E1C-873F-D02D1690AC5C}">
        <p15:threadingInfo xmlns:p15="http://schemas.microsoft.com/office/powerpoint/2012/main" timeZoneBias="-540">
          <p15:parentCm authorId="0" idx="1"/>
        </p15:threadingInfo>
      </p:ext>
    </p:extLst>
  </p:cm>
  <p:cm authorId="0" dt="2024-03-21T20:21:05.484" idx="5">
    <p:pos x="9" y="554"/>
    <p:text>labeling model = 라벨</p:text>
    <p:extLst>
      <p:ext uri="{C676402C-5697-4E1C-873F-D02D1690AC5C}">
        <p15:threadingInfo xmlns:p15="http://schemas.microsoft.com/office/powerpoint/2012/main" timeZoneBias="-540">
          <p15:parentCm authorId="0" idx="1"/>
        </p15:threadingInfo>
      </p:ext>
    </p:extLst>
  </p:cm>
</p:cmLst>
</file>

<file path=ppt/comments/comment3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1:44.783" idx="6">
    <p:pos x="9" y="9"/>
    <p:text>바운딩박스</p:text>
  </p:cm>
</p:cmLst>
</file>

<file path=ppt/comments/comment4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2:07.680" idx="11">
    <p:pos x="9" y="9"/>
    <p:text>동영상에 tessaract와 opencv이용했더니 너무 느리고 정확도도 낮음</p:text>
  </p:cm>
  <p:cm authorId="0" dt="2024-03-21T20:22:41.968" idx="12">
    <p:pos x="9" y="146"/>
    <p:text>kerasocr, easyocr 등 다른 모델도 여전히 낮았음</p:text>
  </p:cm>
  <p:cm authorId="0" dt="2024-03-21T20:22:49.199" idx="13">
    <p:pos x="9" y="282"/>
    <p:text>결과적으로 paddleocr</p:text>
  </p:cm>
  <p:cm authorId="0" dt="2024-03-21T20:23:21.034" idx="14">
    <p:pos x="9" y="417"/>
    <p:text>테서렉트 실패후 레이블링에도 도전했는데 30퍼센트 정도의 낮은 정확성에 따라 포기</p:text>
  </p:cm>
</p:cmLst>
</file>

<file path=ppt/comments/comment5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5:36.495" idx="19">
    <p:pos x="9045" y="1575"/>
    <p:text>SpeechRecognition 라이브러리를 활용</p:text>
  </p:cm>
</p:cmLst>
</file>

<file path=ppt/comments/comment6.xml><?xml version="1.0" encoding="utf-8"?>
<p:cm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 authorId="0" dt="2024-03-21T20:25:36.495" idx="18">
    <p:pos x="9045" y="1575"/>
    <p:text>SpeechRecognition 라이브러리를 활용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3/20/2024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2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4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6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2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4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5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6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8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63377"/>
      </p:ext>
    </p:extLst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175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12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7910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57448"/>
      </p:ext>
    </p:extLst>
  </p:cSld>
  <p:clrMapOvr>
    <a:masterClrMapping/>
  </p:clrMapOvr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195189"/>
      </p:ext>
    </p:extLst>
  </p:cSld>
  <p:clrMapOvr>
    <a:masterClrMapping/>
  </p:clrMapOvr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11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560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55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56912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4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1.xml"  /><Relationship Id="rId4" Type="http://schemas.openxmlformats.org/officeDocument/2006/relationships/image" Target="../media/image15.png"  /><Relationship Id="rId5" Type="http://schemas.openxmlformats.org/officeDocument/2006/relationships/image" Target="../media/image16.jpeg"  /><Relationship Id="rId6" Type="http://schemas.openxmlformats.org/officeDocument/2006/relationships/image" Target="../media/image17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9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2.xml"  /><Relationship Id="rId4" Type="http://schemas.openxmlformats.org/officeDocument/2006/relationships/image" Target="../media/image20.png"  /><Relationship Id="rId5" Type="http://schemas.openxmlformats.org/officeDocument/2006/relationships/image" Target="../media/image21.png"  /><Relationship Id="rId6" Type="http://schemas.openxmlformats.org/officeDocument/2006/relationships/image" Target="../media/image22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3.xml"  /><Relationship Id="rId4" Type="http://schemas.openxmlformats.org/officeDocument/2006/relationships/image" Target="../media/image23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4.xml"  /><Relationship Id="rId4" Type="http://schemas.openxmlformats.org/officeDocument/2006/relationships/image" Target="../media/image24.png"  /><Relationship Id="rId5" Type="http://schemas.openxmlformats.org/officeDocument/2006/relationships/image" Target="../media/image2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2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5.xml"  /><Relationship Id="rId4" Type="http://schemas.openxmlformats.org/officeDocument/2006/relationships/image" Target="../media/image26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1.xml"  /><Relationship Id="rId3" Type="http://schemas.openxmlformats.org/officeDocument/2006/relationships/comments" Target="../comments/comment6.xml"  /><Relationship Id="rId4" Type="http://schemas.openxmlformats.org/officeDocument/2006/relationships/image" Target="../media/image26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3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26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7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7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0.png"  /><Relationship Id="rId4" Type="http://schemas.openxmlformats.org/officeDocument/2006/relationships/image" Target="../media/image1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4.png"  /><Relationship Id="rId4" Type="http://schemas.openxmlformats.org/officeDocument/2006/relationships/hyperlink" Target="https://youtu.be/ZHjXpxrN4Ws" TargetMode="External"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65819" y="3420427"/>
            <a:ext cx="8622916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CIA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(</a:t>
            </a:r>
            <a:r>
              <a:rPr lang="en-US" sz="42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Control</a:t>
            </a: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Inventory</a:t>
            </a: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AI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)</a:t>
            </a:r>
            <a:endParaRPr 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6" name="Text 2"/>
          <p:cNvSpPr/>
          <p:nvPr/>
        </p:nvSpPr>
        <p:spPr>
          <a:xfrm>
            <a:off x="12916101" y="6602203"/>
            <a:ext cx="995970" cy="71552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r">
              <a:lnSpc>
                <a:spcPts val="3281"/>
              </a:lnSpc>
              <a:buNone/>
              <a:defRPr/>
            </a:pPr>
            <a:r>
              <a:rPr lang="en-US" sz="4000" b="1" kern="0" spc="-52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1조</a:t>
            </a:r>
            <a:endParaRPr lang="en-US" sz="4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6" name="Text 1"/>
          <p:cNvSpPr/>
          <p:nvPr/>
        </p:nvSpPr>
        <p:spPr>
          <a:xfrm>
            <a:off x="1883869" y="2479002"/>
            <a:ext cx="10862662" cy="163579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2615"/>
              </a:lnSpc>
              <a:buNone/>
              <a:defRPr/>
            </a:pPr>
            <a:endParaRPr lang="en-US" altLang="ko-KR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  <a:p>
            <a:pPr marL="0" lvl="0" indent="0" algn="ctr">
              <a:lnSpc>
                <a:spcPts val="2615"/>
              </a:lnSpc>
              <a:buNone/>
              <a:defRPr/>
            </a:pPr>
            <a:endParaRPr lang="en-US" altLang="ko-KR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  <a:p>
            <a:pPr marL="0" lvl="0" indent="0" algn="ctr">
              <a:lnSpc>
                <a:spcPts val="2615"/>
              </a:lnSpc>
              <a:buNone/>
              <a:defRPr/>
            </a:pPr>
            <a:r>
              <a:rPr lang="en-US" altLang="ko-KR" sz="4000" b="1" kern="0" spc="-42">
                <a:solidFill>
                  <a:srgbClr val="272525"/>
                </a:solidFill>
                <a:latin typeface="Verdana"/>
                <a:ea typeface="adonis-web"/>
                <a:cs typeface="adonis-web"/>
              </a:rPr>
              <a:t>7. </a:t>
            </a:r>
            <a:r>
              <a:rPr lang="en-US" sz="4000" b="1" kern="0" spc="-42">
                <a:solidFill>
                  <a:srgbClr val="272525"/>
                </a:solidFill>
                <a:latin typeface="Verdana"/>
                <a:ea typeface="adonis-web"/>
                <a:cs typeface="adonis-web"/>
              </a:rPr>
              <a:t>Skill 및 각자 활용한 Model</a:t>
            </a:r>
            <a:r>
              <a:rPr lang="ko-KR" altLang="en-US" sz="4000" b="1" kern="0" spc="-42">
                <a:solidFill>
                  <a:srgbClr val="272525"/>
                </a:solidFill>
                <a:latin typeface="Verdana"/>
                <a:ea typeface="adonis-web"/>
                <a:cs typeface="adonis-web"/>
              </a:rPr>
              <a:t> 설명 및 문제점</a:t>
            </a:r>
            <a:endParaRPr lang="ko-KR" altLang="en-US" sz="4000" b="1" kern="0" spc="-42">
              <a:solidFill>
                <a:srgbClr val="272525"/>
              </a:solidFill>
              <a:latin typeface="Verdana"/>
              <a:ea typeface="adonis-web"/>
              <a:cs typeface="adonis-web"/>
            </a:endParaRPr>
          </a:p>
        </p:txBody>
      </p:sp>
    </p:spTree>
    <p:extLst>
      <p:ext uri="{BB962C8B-B14F-4D97-AF65-F5344CB8AC3E}">
        <p14:creationId xmlns:p14="http://schemas.microsoft.com/office/powerpoint/2010/main" val="112978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2599" y="977775"/>
            <a:ext cx="5842945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Face Recongnition</a:t>
            </a:r>
            <a:endParaRPr lang="en-US" sz="4400">
              <a:latin typeface="Verdana"/>
            </a:endParaRPr>
          </a:p>
        </p:txBody>
      </p:sp>
      <p:grpSp>
        <p:nvGrpSpPr>
          <p:cNvPr id="11" name=""/>
          <p:cNvGrpSpPr/>
          <p:nvPr/>
        </p:nvGrpSpPr>
        <p:grpSpPr>
          <a:xfrm rot="0">
            <a:off x="742599" y="2501761"/>
            <a:ext cx="4195164" cy="904240"/>
            <a:chOff x="1566490" y="3062393"/>
            <a:chExt cx="4195164" cy="904240"/>
          </a:xfrm>
        </p:grpSpPr>
        <p:sp>
          <p:nvSpPr>
            <p:cNvPr id="7" name="Text 4"/>
            <p:cNvSpPr/>
            <p:nvPr/>
          </p:nvSpPr>
          <p:spPr>
            <a:xfrm>
              <a:off x="1566490" y="3062393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>
                <a:lnSpc>
                  <a:spcPts val="2799"/>
                </a:lnSpc>
                <a:buNone/>
                <a:defRPr/>
              </a:pPr>
              <a:r>
                <a:rPr lang="ko-KR" altLang="en-US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※ </a:t>
              </a:r>
              <a:r>
                <a:rPr lang="en-US" sz="2200" b="1" kern="0" spc="-44">
                  <a:solidFill>
                    <a:srgbClr val="000000"/>
                  </a:solidFill>
                  <a:latin typeface="Verdana"/>
                  <a:ea typeface="adonis-web"/>
                  <a:cs typeface="adonis-web"/>
                </a:rPr>
                <a:t>Face Net</a:t>
              </a:r>
              <a:endParaRPr 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endParaRPr>
            </a:p>
          </p:txBody>
        </p:sp>
        <p:sp>
          <p:nvSpPr>
            <p:cNvPr id="10" name="Text 4"/>
            <p:cNvSpPr/>
            <p:nvPr/>
          </p:nvSpPr>
          <p:spPr>
            <a:xfrm>
              <a:off x="1566490" y="3619447"/>
              <a:ext cx="4195164" cy="347186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>
                <a:lnSpc>
                  <a:spcPts val="2799"/>
                </a:lnSpc>
                <a:buNone/>
                <a:defRPr/>
              </a:pPr>
              <a:r>
                <a:rPr lang="en-US" altLang="ko-KR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-</a:t>
              </a:r>
              <a:r>
                <a:rPr lang="ko-KR" alt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 </a:t>
              </a:r>
              <a:r>
                <a:rPr 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FaceNet을 활용하여 얼굴 인식 </a:t>
              </a:r>
              <a:r>
                <a:rPr lang="ko-KR" alt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구현</a:t>
              </a:r>
              <a:endPara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endParaRPr>
            </a:p>
            <a:p>
              <a:pPr marL="0" lvl="0" indent="0">
                <a:lnSpc>
                  <a:spcPts val="2799"/>
                </a:lnSpc>
                <a:buNone/>
                <a:defRPr/>
              </a:pPr>
              <a:r>
                <a:rPr lang="ko-KR" altLang="en-US" kern="0" spc="-35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 </a:t>
              </a:r>
              <a:endPara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42598" y="3832003"/>
            <a:ext cx="6219261" cy="408622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510523" y="3832003"/>
            <a:ext cx="6517994" cy="3926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04904" y="1066811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음성 인식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07923" y="2992323"/>
            <a:ext cx="3762970" cy="34718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Whisper</a:t>
            </a:r>
            <a:r>
              <a:rPr lang="en-US" altLang="ko-KR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API</a:t>
            </a:r>
            <a:endParaRPr lang="en-US" altLang="ko-KR" sz="2200" b="1" kern="0" spc="-44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98398" y="3608963"/>
            <a:ext cx="4133065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-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Whisper 모델은 </a:t>
            </a: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Small</a:t>
            </a:r>
            <a:endParaRPr lang="en-US" altLang="ko-KR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16300" y="1011433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음성 인식 문제점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3"/>
          <p:cNvSpPr/>
          <p:nvPr/>
        </p:nvSpPr>
        <p:spPr>
          <a:xfrm>
            <a:off x="145942" y="2850763"/>
            <a:ext cx="14338515" cy="4730258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코드 통합문제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다른파트와의 코드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merge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문제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모델선정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Pyaudio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를 사용하여 녹음된 파일을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Whisper AI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를 이용하였으나 한글 인식이 매우 낮음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	        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SpeechRecognition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라이브러리를 활용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  <p:extLst>
      <p:ext uri="{BB962C8B-B14F-4D97-AF65-F5344CB8AC3E}">
        <p14:creationId xmlns:p14="http://schemas.microsoft.com/office/powerpoint/2010/main" val="381616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27201" y="1151480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Object Detecting</a:t>
            </a:r>
            <a:endParaRPr lang="en-US" sz="4400">
              <a:latin typeface="Verdana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94018" y="2900059"/>
            <a:ext cx="4536434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Otx Train Model - YOLO-</a:t>
            </a:r>
            <a:r>
              <a:rPr lang="en-US" altLang="ko-KR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X</a:t>
            </a:r>
            <a:endParaRPr lang="en-US" altLang="ko-KR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94018" y="6131327"/>
            <a:ext cx="4139921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Image Labeling - CVAT</a:t>
            </a:r>
            <a:endParaRPr lang="en-US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94018" y="4550866"/>
            <a:ext cx="2933421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Labeling Model</a:t>
            </a:r>
            <a:endParaRPr lang="en-US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89463" y="4728567"/>
            <a:ext cx="183272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626024" y="384425"/>
            <a:ext cx="7329185" cy="336437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626024" y="3845327"/>
            <a:ext cx="7329186" cy="4053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62388" y="1085027"/>
            <a:ext cx="7327073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Object Detecting</a:t>
            </a: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문제점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89463" y="4728567"/>
            <a:ext cx="1832729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0" name="Text 3"/>
          <p:cNvSpPr/>
          <p:nvPr/>
        </p:nvSpPr>
        <p:spPr>
          <a:xfrm>
            <a:off x="267774" y="2551723"/>
            <a:ext cx="14094852" cy="551662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  <p:extLst>
      <p:ext uri="{BB962C8B-B14F-4D97-AF65-F5344CB8AC3E}">
        <p14:creationId xmlns:p14="http://schemas.microsoft.com/office/powerpoint/2010/main" val="163285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829522" y="116255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Text Detecting</a:t>
            </a:r>
            <a:endParaRPr lang="en-US" sz="4400">
              <a:latin typeface="Verdana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50394" y="3022382"/>
            <a:ext cx="423740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200" b="1" kern="0" spc="-4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※ </a:t>
            </a:r>
            <a:r>
              <a:rPr lang="en-US" sz="22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OCR Model - PaddleOCR</a:t>
            </a:r>
            <a:endParaRPr lang="en-US" sz="22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3"/>
          <p:cNvSpPr/>
          <p:nvPr/>
        </p:nvSpPr>
        <p:spPr>
          <a:xfrm>
            <a:off x="1250394" y="3555484"/>
            <a:ext cx="3942565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-</a:t>
            </a:r>
            <a:r>
              <a:rPr lang="ko-KR" altLang="en-US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가장 인식률이 좋은 모델 사용</a:t>
            </a:r>
            <a:endParaRPr lang="ko-KR" altLang="en-US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315200" y="2336458"/>
            <a:ext cx="6745673" cy="51396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78392" y="1107178"/>
            <a:ext cx="9376055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4400" b="1" kern="0" spc="-87">
                <a:solidFill>
                  <a:schemeClr val="dk1"/>
                </a:solidFill>
                <a:latin typeface="Verdana"/>
                <a:ea typeface="adonis-web"/>
                <a:cs typeface="adonis-web"/>
              </a:rPr>
              <a:t>Text Detect</a:t>
            </a:r>
            <a:r>
              <a:rPr lang="ko-KR" altLang="en-US" sz="4400" b="1" kern="0" spc="-87">
                <a:solidFill>
                  <a:schemeClr val="dk1"/>
                </a:solidFill>
                <a:latin typeface="Verdana"/>
                <a:ea typeface="adonis-web"/>
                <a:cs typeface="adonis-web"/>
              </a:rPr>
              <a:t> 문제점</a:t>
            </a:r>
            <a:endParaRPr lang="ko-KR" altLang="en-US" sz="4400" b="1" kern="0" spc="-87">
              <a:solidFill>
                <a:schemeClr val="dk1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9" name="Text 3"/>
          <p:cNvSpPr/>
          <p:nvPr/>
        </p:nvSpPr>
        <p:spPr>
          <a:xfrm>
            <a:off x="267774" y="2502541"/>
            <a:ext cx="14215422" cy="4530896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모델선정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한글 인식률 높은 모델을 선정하는데 어려움이 있었음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Text Detecting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의 인식율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사용할 수 있는 모델 중 가장 높은 인식율 지닌 모델을 사용하였으나 결과값이 기대에 미치지 못함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  <p:extLst>
      <p:ext uri="{BB962C8B-B14F-4D97-AF65-F5344CB8AC3E}">
        <p14:creationId xmlns:p14="http://schemas.microsoft.com/office/powerpoint/2010/main" val="352956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377272" y="698362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문제점 </a:t>
            </a:r>
            <a:r>
              <a:rPr lang="en-US" altLang="ko-KR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1</a:t>
            </a:r>
            <a:endParaRPr lang="en-US" altLang="ko-KR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1" name="Text 3"/>
          <p:cNvSpPr/>
          <p:nvPr/>
        </p:nvSpPr>
        <p:spPr>
          <a:xfrm>
            <a:off x="267773" y="2502541"/>
            <a:ext cx="14094852" cy="5727059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주제선정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주제 선정 및 아이디어 관련 문제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모델선정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각자 맡은 부분에서 가장 좋은 모델을 선정하고 활용하는데서의 문제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코드통합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코드를 통합하는 과정에서 버전의 충돌이나 의존성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,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빌드 및 배포 등의 문제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모델선정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Pyaudio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를 사용하여 녹음된 파일을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Whisper AI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를 이용하였으나 한글 인식이 매우 낮음       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  <p:extLst>
      <p:ext uri="{BB962C8B-B14F-4D97-AF65-F5344CB8AC3E}">
        <p14:creationId xmlns:p14="http://schemas.microsoft.com/office/powerpoint/2010/main" val="230523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 1"/>
          <p:cNvSpPr/>
          <p:nvPr/>
        </p:nvSpPr>
        <p:spPr>
          <a:xfrm>
            <a:off x="1377272" y="698362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문제점 </a:t>
            </a:r>
            <a:r>
              <a:rPr lang="en-US" altLang="ko-KR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2</a:t>
            </a:r>
            <a:endParaRPr lang="en-US" altLang="ko-KR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  <p:sp>
        <p:nvSpPr>
          <p:cNvPr id="11" name="Text 3"/>
          <p:cNvSpPr/>
          <p:nvPr/>
        </p:nvSpPr>
        <p:spPr>
          <a:xfrm>
            <a:off x="267773" y="2502541"/>
            <a:ext cx="14094852" cy="5727059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    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Model Training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학습 데이터 수집 및 라벨링 문제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인식율 변동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책 각도에 따른 책 인식률 변동 큼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</p:spTree>
    <p:extLst>
      <p:ext uri="{BB962C8B-B14F-4D97-AF65-F5344CB8AC3E}">
        <p14:creationId xmlns:p14="http://schemas.microsoft.com/office/powerpoint/2010/main" val="124700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428"/>
            <a:ext cx="14630400" cy="8231029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564011" y="584478"/>
            <a:ext cx="5313878" cy="664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30"/>
              </a:lnSpc>
              <a:buNone/>
            </a:pPr>
            <a:r>
              <a:rPr lang="en-US" sz="4184" b="1" spc="-84" kern="0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목차</a:t>
            </a:r>
            <a:endParaRPr lang="en-US" sz="4184" dirty="0"/>
          </a:p>
        </p:txBody>
      </p:sp>
      <p:grpSp>
        <p:nvGrpSpPr>
          <p:cNvPr id="43" name=""/>
          <p:cNvGrpSpPr/>
          <p:nvPr/>
        </p:nvGrpSpPr>
        <p:grpSpPr>
          <a:xfrm rot="0">
            <a:off x="2564011" y="1673662"/>
            <a:ext cx="3025735" cy="1707594"/>
            <a:chOff x="2564011" y="1673662"/>
            <a:chExt cx="3025735" cy="1707594"/>
          </a:xfrm>
        </p:grpSpPr>
        <p:sp>
          <p:nvSpPr>
            <p:cNvPr id="5" name="Shape 2"/>
            <p:cNvSpPr/>
            <p:nvPr/>
          </p:nvSpPr>
          <p:spPr>
            <a:xfrm>
              <a:off x="2564011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6" name="Text 3"/>
            <p:cNvSpPr/>
            <p:nvPr/>
          </p:nvSpPr>
          <p:spPr>
            <a:xfrm>
              <a:off x="2784158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1.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Member 소개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4" name=""/>
          <p:cNvGrpSpPr/>
          <p:nvPr/>
        </p:nvGrpSpPr>
        <p:grpSpPr>
          <a:xfrm rot="0">
            <a:off x="5802273" y="1673662"/>
            <a:ext cx="3025735" cy="1707594"/>
            <a:chOff x="5802273" y="1673662"/>
            <a:chExt cx="3025735" cy="1707594"/>
          </a:xfrm>
        </p:grpSpPr>
        <p:sp>
          <p:nvSpPr>
            <p:cNvPr id="8" name="Shape 5"/>
            <p:cNvSpPr/>
            <p:nvPr/>
          </p:nvSpPr>
          <p:spPr>
            <a:xfrm>
              <a:off x="5802273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9" name="Text 6"/>
            <p:cNvSpPr/>
            <p:nvPr/>
          </p:nvSpPr>
          <p:spPr>
            <a:xfrm>
              <a:off x="6022419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2.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Why?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5" name=""/>
          <p:cNvGrpSpPr/>
          <p:nvPr/>
        </p:nvGrpSpPr>
        <p:grpSpPr>
          <a:xfrm rot="0">
            <a:off x="9040534" y="1673662"/>
            <a:ext cx="3025735" cy="1707594"/>
            <a:chOff x="9040534" y="1673662"/>
            <a:chExt cx="3025735" cy="1707594"/>
          </a:xfrm>
        </p:grpSpPr>
        <p:sp>
          <p:nvSpPr>
            <p:cNvPr id="12" name="Shape 9"/>
            <p:cNvSpPr/>
            <p:nvPr/>
          </p:nvSpPr>
          <p:spPr>
            <a:xfrm>
              <a:off x="9040534" y="1673662"/>
              <a:ext cx="3025735" cy="1707594"/>
            </a:xfrm>
            <a:prstGeom prst="roundRect">
              <a:avLst>
                <a:gd name="adj" fmla="val 560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9260681" y="1893808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3.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Direction Pursued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6" name=""/>
          <p:cNvGrpSpPr/>
          <p:nvPr/>
        </p:nvGrpSpPr>
        <p:grpSpPr>
          <a:xfrm rot="0">
            <a:off x="2564011" y="3593783"/>
            <a:ext cx="3025735" cy="1920121"/>
            <a:chOff x="2564011" y="3593783"/>
            <a:chExt cx="3025735" cy="1920121"/>
          </a:xfrm>
        </p:grpSpPr>
        <p:sp>
          <p:nvSpPr>
            <p:cNvPr id="16" name="Shape 13"/>
            <p:cNvSpPr/>
            <p:nvPr/>
          </p:nvSpPr>
          <p:spPr>
            <a:xfrm>
              <a:off x="2564011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17" name="Text 14"/>
            <p:cNvSpPr/>
            <p:nvPr/>
          </p:nvSpPr>
          <p:spPr>
            <a:xfrm>
              <a:off x="2784158" y="3813929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4.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Diagram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0" name=""/>
          <p:cNvGrpSpPr/>
          <p:nvPr/>
        </p:nvGrpSpPr>
        <p:grpSpPr>
          <a:xfrm rot="0">
            <a:off x="5802273" y="3593783"/>
            <a:ext cx="3025735" cy="1920121"/>
            <a:chOff x="5802273" y="3593783"/>
            <a:chExt cx="3025735" cy="1920121"/>
          </a:xfrm>
        </p:grpSpPr>
        <p:sp>
          <p:nvSpPr>
            <p:cNvPr id="19" name="Shape 16"/>
            <p:cNvSpPr/>
            <p:nvPr/>
          </p:nvSpPr>
          <p:spPr>
            <a:xfrm>
              <a:off x="5802273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20" name="Text 17"/>
            <p:cNvSpPr/>
            <p:nvPr/>
          </p:nvSpPr>
          <p:spPr>
            <a:xfrm>
              <a:off x="6022419" y="3813929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5.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Scheduling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8" name=""/>
          <p:cNvGrpSpPr/>
          <p:nvPr/>
        </p:nvGrpSpPr>
        <p:grpSpPr>
          <a:xfrm rot="0">
            <a:off x="2564011" y="5726430"/>
            <a:ext cx="3025735" cy="1920121"/>
            <a:chOff x="2564011" y="5726430"/>
            <a:chExt cx="3025735" cy="1920121"/>
          </a:xfrm>
        </p:grpSpPr>
        <p:sp>
          <p:nvSpPr>
            <p:cNvPr id="22" name="Shape 19"/>
            <p:cNvSpPr/>
            <p:nvPr/>
          </p:nvSpPr>
          <p:spPr>
            <a:xfrm>
              <a:off x="2564011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23" name="Text 20"/>
            <p:cNvSpPr/>
            <p:nvPr/>
          </p:nvSpPr>
          <p:spPr>
            <a:xfrm>
              <a:off x="2784158" y="5780484"/>
              <a:ext cx="2585442" cy="664369"/>
            </a:xfrm>
            <a:prstGeom prst="rect">
              <a:avLst/>
            </a:prstGeom>
            <a:noFill/>
            <a:ln/>
          </p:spPr>
          <p:txBody>
            <a:bodyPr wrap="squar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00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7. </a:t>
              </a:r>
              <a:r>
                <a:rPr lang="en-US" sz="2000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Skill 및 각자 활용한 Model</a:t>
              </a:r>
              <a:r>
                <a:rPr lang="ko-KR" altLang="en-US" sz="2000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 설명 및 문제점</a:t>
              </a:r>
              <a:endParaRPr lang="ko-KR" altLang="en-US" sz="2000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7" name=""/>
          <p:cNvGrpSpPr/>
          <p:nvPr/>
        </p:nvGrpSpPr>
        <p:grpSpPr>
          <a:xfrm rot="0">
            <a:off x="9040534" y="3593783"/>
            <a:ext cx="3025735" cy="1920121"/>
            <a:chOff x="9040534" y="3593783"/>
            <a:chExt cx="3025735" cy="1920121"/>
          </a:xfrm>
        </p:grpSpPr>
        <p:sp>
          <p:nvSpPr>
            <p:cNvPr id="25" name="Shape 22"/>
            <p:cNvSpPr/>
            <p:nvPr/>
          </p:nvSpPr>
          <p:spPr>
            <a:xfrm>
              <a:off x="9040534" y="3593783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26" name="Text 23"/>
            <p:cNvSpPr/>
            <p:nvPr/>
          </p:nvSpPr>
          <p:spPr>
            <a:xfrm>
              <a:off x="9260681" y="3813930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6.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시연영상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49" name=""/>
          <p:cNvGrpSpPr/>
          <p:nvPr/>
        </p:nvGrpSpPr>
        <p:grpSpPr>
          <a:xfrm rot="0">
            <a:off x="5802273" y="5726430"/>
            <a:ext cx="3025735" cy="1920121"/>
            <a:chOff x="5802273" y="5726430"/>
            <a:chExt cx="3025735" cy="1920121"/>
          </a:xfrm>
        </p:grpSpPr>
        <p:sp>
          <p:nvSpPr>
            <p:cNvPr id="28" name="Shape 25"/>
            <p:cNvSpPr/>
            <p:nvPr/>
          </p:nvSpPr>
          <p:spPr>
            <a:xfrm>
              <a:off x="5802273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29" name="Text 26"/>
            <p:cNvSpPr/>
            <p:nvPr/>
          </p:nvSpPr>
          <p:spPr>
            <a:xfrm>
              <a:off x="6022419" y="5946577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8.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문제점 및 개선사항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  <p:grpSp>
        <p:nvGrpSpPr>
          <p:cNvPr id="50" name=""/>
          <p:cNvGrpSpPr/>
          <p:nvPr/>
        </p:nvGrpSpPr>
        <p:grpSpPr>
          <a:xfrm rot="0">
            <a:off x="9040534" y="5726430"/>
            <a:ext cx="3025735" cy="1920121"/>
            <a:chOff x="9040534" y="5726430"/>
            <a:chExt cx="3025735" cy="1920121"/>
          </a:xfrm>
        </p:grpSpPr>
        <p:sp>
          <p:nvSpPr>
            <p:cNvPr id="31" name="Shape 28"/>
            <p:cNvSpPr/>
            <p:nvPr/>
          </p:nvSpPr>
          <p:spPr>
            <a:xfrm>
              <a:off x="9040534" y="5726430"/>
              <a:ext cx="3025735" cy="1920121"/>
            </a:xfrm>
            <a:prstGeom prst="roundRect">
              <a:avLst>
                <a:gd name="adj" fmla="val 4981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32" name="Text 29"/>
            <p:cNvSpPr/>
            <p:nvPr/>
          </p:nvSpPr>
          <p:spPr>
            <a:xfrm>
              <a:off x="9260680" y="5946577"/>
              <a:ext cx="2585442" cy="332184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615"/>
                </a:lnSpc>
                <a:buNone/>
                <a:defRPr/>
              </a:pPr>
              <a:r>
                <a:rPr lang="en-US" altLang="ko-KR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9. </a:t>
              </a:r>
              <a:r>
                <a:rPr lang="en-US" sz="2092" b="1" kern="0" spc="-42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Q &amp; A</a:t>
              </a:r>
              <a:endParaRPr lang="en-US" sz="2092" b="1" kern="0" spc="-42">
                <a:solidFill>
                  <a:srgbClr val="272525"/>
                </a:solidFill>
                <a:latin typeface="adonis-web"/>
                <a:ea typeface="adonis-web"/>
                <a:cs typeface="adonis-web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250394" y="675231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개선사항 </a:t>
            </a:r>
            <a:r>
              <a:rPr lang="en-US" altLang="ko-KR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-</a:t>
            </a:r>
            <a:r>
              <a:rPr lang="ko-KR" altLang="en-US" sz="4374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조타수의 부재</a:t>
            </a:r>
            <a:endParaRPr lang="ko-KR" altLang="en-US" sz="4374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6" name="Text 3"/>
          <p:cNvSpPr/>
          <p:nvPr/>
        </p:nvSpPr>
        <p:spPr>
          <a:xfrm>
            <a:off x="267774" y="2044820"/>
            <a:ext cx="14094852" cy="6184780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b="1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주제선정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각자의 아이디어 중 실현가능한 아이디어를 중점적으로 융합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Github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관리 부실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-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매일마다 무지성으로 머지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코드의 계획을 더욱 철저히 하자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모델 트레이닝에 더 많은 시간을 할애할 수 있었다면 좋았겠다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◎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 컨트롤타워 역할을 할만한 사람을 조마다 넣어주세요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txt =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더 나은 모델 찾기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◎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obj =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한대의 카메라로 여러 색터의 사물 구분 기능 개선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(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카메라 영역을 분할하고 좌표 지정하는 식으로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  <a:sym typeface="Webdings"/>
              </a:rPr>
              <a:t>)</a:t>
            </a:r>
            <a:endParaRPr lang="en-US" altLang="ko-KR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  <a:p>
            <a:pPr marL="0" lvl="0" indent="0">
              <a:lnSpc>
                <a:spcPts val="2799"/>
              </a:lnSpc>
              <a:buNone/>
              <a:defRPr/>
            </a:pP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  <a:sym typeface="Webdings"/>
            </a:endParaRPr>
          </a:p>
        </p:txBody>
      </p:sp>
      <p:sp>
        <p:nvSpPr>
          <p:cNvPr id="8" name="Text 5"/>
          <p:cNvSpPr/>
          <p:nvPr/>
        </p:nvSpPr>
        <p:spPr>
          <a:xfrm>
            <a:off x="9854446" y="4728567"/>
            <a:ext cx="2442448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2799"/>
              </a:lnSpc>
              <a:buNone/>
              <a:defRPr/>
            </a:pPr>
            <a:endParaRPr lang="en-US" sz="1750"/>
          </a:p>
        </p:txBody>
      </p:sp>
    </p:spTree>
    <p:extLst>
      <p:ext uri="{BB962C8B-B14F-4D97-AF65-F5344CB8AC3E}">
        <p14:creationId xmlns:p14="http://schemas.microsoft.com/office/powerpoint/2010/main" val="1968817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982223" y="3281601"/>
            <a:ext cx="6665952" cy="833199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6561"/>
              </a:lnSpc>
              <a:buNone/>
              <a:defRPr/>
            </a:pPr>
            <a:r>
              <a:rPr lang="en-US" altLang="ko-KR" sz="5249" b="1" kern="0" spc="-104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Thank you!!</a:t>
            </a:r>
            <a:endParaRPr lang="en-US" altLang="ko-KR" sz="5249" b="1" kern="0" spc="-104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7" name="Text 1"/>
          <p:cNvSpPr/>
          <p:nvPr/>
        </p:nvSpPr>
        <p:spPr>
          <a:xfrm>
            <a:off x="3982224" y="3281601"/>
            <a:ext cx="6665952" cy="104363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ctr">
              <a:lnSpc>
                <a:spcPts val="6561"/>
              </a:lnSpc>
              <a:buNone/>
              <a:defRPr/>
            </a:pPr>
            <a:r>
              <a:rPr lang="en-US" altLang="ko-KR" sz="5500" b="1" kern="0" spc="-104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Thank you!!</a:t>
            </a:r>
            <a:endParaRPr lang="en-US" altLang="ko-KR" sz="5500" b="1" kern="0" spc="-104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</p:spTree>
    <p:extLst>
      <p:ext uri="{BB962C8B-B14F-4D97-AF65-F5344CB8AC3E}">
        <p14:creationId xmlns:p14="http://schemas.microsoft.com/office/powerpoint/2010/main" val="2332517618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64221" y="104017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1.</a:t>
            </a:r>
            <a:r>
              <a:rPr lang="ko-KR" alt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 </a:t>
            </a:r>
            <a:r>
              <a:rPr 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Team Member</a:t>
            </a:r>
            <a:endParaRPr lang="en-US" sz="4374" b="1" kern="0" spc="-87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64222" y="2397103"/>
            <a:ext cx="7122200" cy="599064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공병현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Face Recongnition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, RFID</a:t>
            </a:r>
            <a:endParaRPr lang="en-US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3"/>
          <p:cNvSpPr/>
          <p:nvPr/>
        </p:nvSpPr>
        <p:spPr>
          <a:xfrm>
            <a:off x="6264222" y="3706481"/>
            <a:ext cx="7122200" cy="524735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신은상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Text Detect</a:t>
            </a:r>
            <a:endParaRPr lang="en-US" altLang="ko-KR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8" name="Text 4"/>
          <p:cNvSpPr/>
          <p:nvPr/>
        </p:nvSpPr>
        <p:spPr>
          <a:xfrm>
            <a:off x="6264222" y="4894477"/>
            <a:ext cx="7122200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이중섭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Object Detect</a:t>
            </a:r>
            <a:endParaRPr lang="en-US" altLang="ko-KR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0" name="Text 4"/>
          <p:cNvSpPr/>
          <p:nvPr/>
        </p:nvSpPr>
        <p:spPr>
          <a:xfrm>
            <a:off x="6264222" y="6121207"/>
            <a:ext cx="7122200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ko-KR" alt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최영중</a:t>
            </a:r>
            <a:r>
              <a:rPr lang="en-US" altLang="ko-KR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3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altLang="ko-KR" sz="3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Whisper</a:t>
            </a:r>
            <a:endParaRPr lang="en-US" altLang="ko-KR" sz="3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041470" y="971760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2. </a:t>
            </a:r>
            <a:r>
              <a:rPr lang="en-US" sz="4374" b="1" kern="0" spc="-87">
                <a:solidFill>
                  <a:srgbClr val="000000"/>
                </a:solidFill>
                <a:latin typeface="adonis-web"/>
                <a:ea typeface="adonis-web"/>
                <a:cs typeface="adonis-web"/>
              </a:rPr>
              <a:t>Why?</a:t>
            </a:r>
            <a:endParaRPr lang="en-US" sz="4374" b="1" kern="0" spc="-87">
              <a:solidFill>
                <a:srgbClr val="000000"/>
              </a:solidFill>
              <a:latin typeface="adonis-web"/>
              <a:ea typeface="adonis-web"/>
              <a:cs typeface="adonis-web"/>
            </a:endParaRPr>
          </a:p>
        </p:txBody>
      </p:sp>
      <p:sp>
        <p:nvSpPr>
          <p:cNvPr id="5" name="Text 2"/>
          <p:cNvSpPr/>
          <p:nvPr/>
        </p:nvSpPr>
        <p:spPr>
          <a:xfrm>
            <a:off x="812387" y="2402516"/>
            <a:ext cx="11820697" cy="35540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얼굴인식을 통한 보안</a:t>
            </a: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얼굴인식 기술을 접목 보안 이슈를 해결하고 무단 접근과 도난 등을 방지하고자 함</a:t>
            </a:r>
            <a:endParaRPr 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812388" y="3342680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재고관리부분</a:t>
            </a: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실시간 재고 모니터링, 적정 재고를 유지하고 재고 관리에 소요되는 인력과 비용을 최소화하고자 함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2387" y="4340050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사용자 친화적인 Interface</a:t>
            </a: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사용자 친화적인 인터페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이스 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UI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제공하고자 함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  <p:sp>
        <p:nvSpPr>
          <p:cNvPr id="12" name="Text 8"/>
          <p:cNvSpPr/>
          <p:nvPr/>
        </p:nvSpPr>
        <p:spPr>
          <a:xfrm>
            <a:off x="812387" y="5360552"/>
            <a:ext cx="9578102" cy="35540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 algn="l">
              <a:lnSpc>
                <a:spcPts val="2799"/>
              </a:lnSpc>
              <a:buNone/>
              <a:defRPr/>
            </a:pPr>
            <a:r>
              <a:rPr lang="ko-KR" alt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실시간 재고파악 </a:t>
            </a:r>
            <a:r>
              <a:rPr lang="en-US" sz="2000" b="1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:</a:t>
            </a:r>
            <a:r>
              <a:rPr 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 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실시간으로 재고 파악 가능으로 인한 과다</a:t>
            </a:r>
            <a:r>
              <a:rPr lang="en-US" altLang="ko-KR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/</a:t>
            </a:r>
            <a:r>
              <a:rPr lang="ko-KR" altLang="en-US" sz="2000" kern="0" spc="-35">
                <a:solidFill>
                  <a:srgbClr val="272525"/>
                </a:solidFill>
                <a:latin typeface="Verdana"/>
                <a:ea typeface="Source Sans Pro"/>
                <a:cs typeface="Source Sans Pro"/>
              </a:rPr>
              <a:t>부족 재고 최소화</a:t>
            </a:r>
            <a:endParaRPr lang="ko-KR" altLang="en-US" sz="2000" kern="0" spc="-35">
              <a:solidFill>
                <a:srgbClr val="272525"/>
              </a:solidFill>
              <a:latin typeface="Verdana"/>
              <a:ea typeface="Source Sans Pro"/>
              <a:cs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00682" y="374431"/>
            <a:ext cx="6614518" cy="512207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4033"/>
              </a:lnSpc>
              <a:buNone/>
              <a:defRPr/>
            </a:pPr>
            <a:r>
              <a:rPr lang="en-US" altLang="ko-KR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3. </a:t>
            </a:r>
            <a:r>
              <a:rPr lang="en-US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Flow</a:t>
            </a:r>
            <a:r>
              <a:rPr lang="en-US" altLang="ko-KR" sz="4400" b="1" kern="0" spc="-65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 Chat</a:t>
            </a:r>
            <a:endParaRPr lang="en-US" altLang="ko-KR" sz="4400" b="1" kern="0" spc="-65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3712666" y="1291947"/>
            <a:ext cx="7266563" cy="6485573"/>
            <a:chOff x="3712666" y="1291947"/>
            <a:chExt cx="7266563" cy="6485573"/>
          </a:xfrm>
        </p:grpSpPr>
        <p:sp>
          <p:nvSpPr>
            <p:cNvPr id="6" name="Shape 3"/>
            <p:cNvSpPr/>
            <p:nvPr/>
          </p:nvSpPr>
          <p:spPr>
            <a:xfrm>
              <a:off x="4081403" y="1587877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</p:sp>
        <p:sp>
          <p:nvSpPr>
            <p:cNvPr id="5" name="Shape 2"/>
            <p:cNvSpPr/>
            <p:nvPr/>
          </p:nvSpPr>
          <p:spPr>
            <a:xfrm>
              <a:off x="3880723" y="1291947"/>
              <a:ext cx="32742" cy="6485573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</p:sp>
        <p:sp>
          <p:nvSpPr>
            <p:cNvPr id="7" name="Shape 4"/>
            <p:cNvSpPr/>
            <p:nvPr/>
          </p:nvSpPr>
          <p:spPr>
            <a:xfrm>
              <a:off x="3712666" y="1419939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8" name="Text 5"/>
            <p:cNvSpPr/>
            <p:nvPr/>
          </p:nvSpPr>
          <p:spPr>
            <a:xfrm>
              <a:off x="3829467" y="1450657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1</a:t>
              </a:r>
              <a:endParaRPr lang="en-US" sz="1936"/>
            </a:p>
          </p:txBody>
        </p:sp>
        <p:sp>
          <p:nvSpPr>
            <p:cNvPr id="9" name="Text 6"/>
            <p:cNvSpPr/>
            <p:nvPr/>
          </p:nvSpPr>
          <p:spPr>
            <a:xfrm>
              <a:off x="4798576" y="1455777"/>
              <a:ext cx="3090326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사람이 들어오면 카메라로 인식</a:t>
              </a:r>
              <a:endParaRPr lang="en-US" sz="1612">
                <a:latin typeface="Verdana"/>
              </a:endParaRPr>
            </a:p>
          </p:txBody>
        </p:sp>
        <p:sp>
          <p:nvSpPr>
            <p:cNvPr id="10" name="Text 7"/>
            <p:cNvSpPr/>
            <p:nvPr/>
          </p:nvSpPr>
          <p:spPr>
            <a:xfrm>
              <a:off x="4798576" y="1810226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사람이 출입하면 카메라를 통</a:t>
              </a:r>
              <a:r>
                <a:rPr lang="ko-KR" alt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하여 얼굴인식을 진행합니다</a:t>
              </a:r>
              <a:endParaRPr lang="en-US" altLang="ko-KR" sz="1291" kern="0" spc="-26">
                <a:solidFill>
                  <a:srgbClr val="272525"/>
                </a:solidFill>
                <a:latin typeface="Verdana"/>
                <a:ea typeface="Source Sans Pro"/>
                <a:cs typeface="Source Sans Pro"/>
              </a:endParaRPr>
            </a:p>
          </p:txBody>
        </p:sp>
      </p:grpSp>
      <p:grpSp>
        <p:nvGrpSpPr>
          <p:cNvPr id="38" name=""/>
          <p:cNvGrpSpPr/>
          <p:nvPr/>
        </p:nvGrpSpPr>
        <p:grpSpPr>
          <a:xfrm rot="0">
            <a:off x="3712666" y="2528173"/>
            <a:ext cx="7266563" cy="652582"/>
            <a:chOff x="3712666" y="2528173"/>
            <a:chExt cx="7266563" cy="652582"/>
          </a:xfrm>
        </p:grpSpPr>
        <p:sp>
          <p:nvSpPr>
            <p:cNvPr id="11" name="Shape 8"/>
            <p:cNvSpPr/>
            <p:nvPr/>
          </p:nvSpPr>
          <p:spPr>
            <a:xfrm>
              <a:off x="4081403" y="2696111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</p:sp>
        <p:sp>
          <p:nvSpPr>
            <p:cNvPr id="12" name="Shape 9"/>
            <p:cNvSpPr/>
            <p:nvPr/>
          </p:nvSpPr>
          <p:spPr>
            <a:xfrm>
              <a:off x="3712666" y="2528173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3829467" y="2558891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2</a:t>
              </a:r>
              <a:endParaRPr lang="en-US" sz="1936"/>
            </a:p>
          </p:txBody>
        </p:sp>
        <p:sp>
          <p:nvSpPr>
            <p:cNvPr id="14" name="Text 11"/>
            <p:cNvSpPr/>
            <p:nvPr/>
          </p:nvSpPr>
          <p:spPr>
            <a:xfrm>
              <a:off x="4798576" y="2528173"/>
              <a:ext cx="3090326" cy="29194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AI를 이용하여 </a:t>
              </a:r>
              <a:r>
                <a:rPr lang="en-US" altLang="ko-KR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Face Checking</a:t>
              </a:r>
              <a:endParaRPr lang="en-US" altLang="ko-KR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  <p:sp>
          <p:nvSpPr>
            <p:cNvPr id="15" name="Text 12"/>
            <p:cNvSpPr/>
            <p:nvPr/>
          </p:nvSpPr>
          <p:spPr>
            <a:xfrm>
              <a:off x="4798576" y="2918460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인공지능을 활용하여 신원을 파악합니다</a:t>
              </a:r>
              <a:endParaRPr lang="en-US" sz="1291">
                <a:latin typeface="Verdana"/>
              </a:endParaRPr>
            </a:p>
          </p:txBody>
        </p:sp>
      </p:grpSp>
      <p:grpSp>
        <p:nvGrpSpPr>
          <p:cNvPr id="39" name=""/>
          <p:cNvGrpSpPr/>
          <p:nvPr/>
        </p:nvGrpSpPr>
        <p:grpSpPr>
          <a:xfrm rot="0">
            <a:off x="3712666" y="3636407"/>
            <a:ext cx="7266563" cy="652582"/>
            <a:chOff x="3712666" y="3636407"/>
            <a:chExt cx="7266563" cy="652582"/>
          </a:xfrm>
        </p:grpSpPr>
        <p:sp>
          <p:nvSpPr>
            <p:cNvPr id="16" name="Shape 13"/>
            <p:cNvSpPr/>
            <p:nvPr/>
          </p:nvSpPr>
          <p:spPr>
            <a:xfrm>
              <a:off x="4081403" y="3804345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</p:sp>
        <p:sp>
          <p:nvSpPr>
            <p:cNvPr id="17" name="Shape 14"/>
            <p:cNvSpPr/>
            <p:nvPr/>
          </p:nvSpPr>
          <p:spPr>
            <a:xfrm>
              <a:off x="3712666" y="3636407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18" name="Text 15"/>
            <p:cNvSpPr/>
            <p:nvPr/>
          </p:nvSpPr>
          <p:spPr>
            <a:xfrm>
              <a:off x="3829467" y="3667125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3</a:t>
              </a:r>
              <a:endParaRPr lang="en-US" sz="1936"/>
            </a:p>
          </p:txBody>
        </p:sp>
        <p:sp>
          <p:nvSpPr>
            <p:cNvPr id="19" name="Text 16"/>
            <p:cNvSpPr/>
            <p:nvPr/>
          </p:nvSpPr>
          <p:spPr>
            <a:xfrm>
              <a:off x="4798576" y="3672245"/>
              <a:ext cx="2516624" cy="256103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신원파악 후 </a:t>
              </a:r>
              <a:r>
                <a:rPr lang="en-US" altLang="ko-KR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Whisper</a:t>
              </a: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 호출</a:t>
              </a:r>
              <a:endParaRPr 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  <p:sp>
          <p:nvSpPr>
            <p:cNvPr id="20" name="Text 17"/>
            <p:cNvSpPr/>
            <p:nvPr/>
          </p:nvSpPr>
          <p:spPr>
            <a:xfrm>
              <a:off x="4798576" y="4026694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신원이 확인되면 위스퍼를 호출합니다</a:t>
              </a:r>
              <a:endParaRPr lang="en-US" sz="1291">
                <a:latin typeface="Verdana"/>
              </a:endParaRPr>
            </a:p>
          </p:txBody>
        </p:sp>
      </p:grpSp>
      <p:grpSp>
        <p:nvGrpSpPr>
          <p:cNvPr id="43" name=""/>
          <p:cNvGrpSpPr/>
          <p:nvPr/>
        </p:nvGrpSpPr>
        <p:grpSpPr>
          <a:xfrm rot="0">
            <a:off x="3712666" y="4744641"/>
            <a:ext cx="7266563" cy="652582"/>
            <a:chOff x="3712666" y="4744641"/>
            <a:chExt cx="7266563" cy="652582"/>
          </a:xfrm>
        </p:grpSpPr>
        <p:grpSp>
          <p:nvGrpSpPr>
            <p:cNvPr id="40" name=""/>
            <p:cNvGrpSpPr/>
            <p:nvPr/>
          </p:nvGrpSpPr>
          <p:grpSpPr>
            <a:xfrm rot="0">
              <a:off x="3712666" y="4744641"/>
              <a:ext cx="5032112" cy="368737"/>
              <a:chOff x="3712666" y="4744641"/>
              <a:chExt cx="5032112" cy="368737"/>
            </a:xfrm>
          </p:grpSpPr>
          <p:sp>
            <p:nvSpPr>
              <p:cNvPr id="21" name="Shape 18"/>
              <p:cNvSpPr/>
              <p:nvPr/>
            </p:nvSpPr>
            <p:spPr>
              <a:xfrm>
                <a:off x="4081403" y="4912578"/>
                <a:ext cx="573643" cy="32742"/>
              </a:xfrm>
              <a:prstGeom prst="roundRect">
                <a:avLst>
                  <a:gd name="adj" fmla="val 225285"/>
                </a:avLst>
              </a:prstGeom>
              <a:solidFill>
                <a:srgbClr val="d6badd"/>
              </a:solidFill>
              <a:ln/>
            </p:spPr>
          </p:sp>
          <p:sp>
            <p:nvSpPr>
              <p:cNvPr id="22" name="Shape 19"/>
              <p:cNvSpPr/>
              <p:nvPr/>
            </p:nvSpPr>
            <p:spPr>
              <a:xfrm>
                <a:off x="3712666" y="4744641"/>
                <a:ext cx="368737" cy="368737"/>
              </a:xfrm>
              <a:prstGeom prst="roundRect">
                <a:avLst>
                  <a:gd name="adj" fmla="val 20004"/>
                </a:avLst>
              </a:prstGeom>
              <a:solidFill>
                <a:srgbClr val="f0d4f7"/>
              </a:solidFill>
              <a:ln w="7620">
                <a:solidFill>
                  <a:srgbClr val="d6badd"/>
                </a:solidFill>
                <a:prstDash val="solid"/>
              </a:ln>
            </p:spPr>
          </p:sp>
          <p:sp>
            <p:nvSpPr>
              <p:cNvPr id="23" name="Text 20"/>
              <p:cNvSpPr/>
              <p:nvPr/>
            </p:nvSpPr>
            <p:spPr>
              <a:xfrm>
                <a:off x="3829467" y="4775359"/>
                <a:ext cx="135017" cy="307300"/>
              </a:xfrm>
              <a:prstGeom prst="rect">
                <a:avLst/>
              </a:prstGeom>
              <a:noFill/>
              <a:ln/>
            </p:spPr>
            <p:txBody>
              <a:bodyPr wrap="none" anchor="t"/>
              <a:lstStyle/>
              <a:p>
                <a:pPr marL="0" lvl="0" indent="0" algn="ctr">
                  <a:lnSpc>
                    <a:spcPts val="2420"/>
                  </a:lnSpc>
                  <a:buNone/>
                  <a:defRPr/>
                </a:pPr>
                <a:r>
                  <a:rPr lang="en-US" sz="1936" b="1" kern="0" spc="-39">
                    <a:solidFill>
                      <a:srgbClr val="272525"/>
                    </a:solidFill>
                    <a:latin typeface="adonis-web"/>
                    <a:ea typeface="adonis-web"/>
                    <a:cs typeface="adonis-web"/>
                  </a:rPr>
                  <a:t>4</a:t>
                </a:r>
                <a:endParaRPr lang="en-US" sz="1936"/>
              </a:p>
            </p:txBody>
          </p:sp>
          <p:sp>
            <p:nvSpPr>
              <p:cNvPr id="24" name="Text 21"/>
              <p:cNvSpPr/>
              <p:nvPr/>
            </p:nvSpPr>
            <p:spPr>
              <a:xfrm>
                <a:off x="4798576" y="4780478"/>
                <a:ext cx="3946202" cy="256103"/>
              </a:xfrm>
              <a:prstGeom prst="rect">
                <a:avLst/>
              </a:prstGeom>
              <a:noFill/>
              <a:ln/>
            </p:spPr>
            <p:txBody>
              <a:bodyPr wrap="none" anchor="t"/>
              <a:lstStyle/>
              <a:p>
                <a:pPr marL="0" lvl="0" indent="0" algn="l">
                  <a:lnSpc>
                    <a:spcPts val="2017"/>
                  </a:lnSpc>
                  <a:buNone/>
                  <a:defRPr/>
                </a:pPr>
                <a:r>
                  <a:rPr lang="en-US" sz="1612" b="1" kern="0" spc="-32">
                    <a:solidFill>
                      <a:srgbClr val="272525"/>
                    </a:solidFill>
                    <a:latin typeface="Verdana"/>
                    <a:ea typeface="adonis-web"/>
                    <a:cs typeface="adonis-web"/>
                  </a:rPr>
                  <a:t>상품 이름을 말하면 </a:t>
                </a:r>
                <a:r>
                  <a:rPr lang="en-US" altLang="ko-KR" sz="1612" b="1" kern="0" spc="-32">
                    <a:solidFill>
                      <a:srgbClr val="272525"/>
                    </a:solidFill>
                    <a:latin typeface="Verdana"/>
                    <a:ea typeface="adonis-web"/>
                    <a:cs typeface="adonis-web"/>
                  </a:rPr>
                  <a:t>DataBase</a:t>
                </a:r>
                <a:r>
                  <a:rPr lang="en-US" sz="1612" b="1" kern="0" spc="-32">
                    <a:solidFill>
                      <a:srgbClr val="272525"/>
                    </a:solidFill>
                    <a:latin typeface="Verdana"/>
                    <a:ea typeface="adonis-web"/>
                    <a:cs typeface="adonis-web"/>
                  </a:rPr>
                  <a:t> 검색</a:t>
                </a:r>
                <a:endPara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endParaRPr>
              </a:p>
            </p:txBody>
          </p:sp>
        </p:grpSp>
        <p:sp>
          <p:nvSpPr>
            <p:cNvPr id="25" name="Text 22"/>
            <p:cNvSpPr/>
            <p:nvPr/>
          </p:nvSpPr>
          <p:spPr>
            <a:xfrm>
              <a:off x="4798576" y="5134928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상품 이름을 말하면 데이터베이스에서 검색됩니다</a:t>
              </a:r>
              <a:endParaRPr lang="en-US" altLang="ko-KR" sz="1291" kern="0" spc="-26">
                <a:solidFill>
                  <a:srgbClr val="272525"/>
                </a:solidFill>
                <a:latin typeface="Verdana"/>
                <a:ea typeface="Source Sans Pro"/>
                <a:cs typeface="Source Sans Pro"/>
              </a:endParaRPr>
            </a:p>
          </p:txBody>
        </p:sp>
      </p:grpSp>
      <p:grpSp>
        <p:nvGrpSpPr>
          <p:cNvPr id="42" name=""/>
          <p:cNvGrpSpPr/>
          <p:nvPr/>
        </p:nvGrpSpPr>
        <p:grpSpPr>
          <a:xfrm rot="0">
            <a:off x="3712666" y="5852874"/>
            <a:ext cx="7266563" cy="652582"/>
            <a:chOff x="3712666" y="5852874"/>
            <a:chExt cx="7266563" cy="652582"/>
          </a:xfrm>
        </p:grpSpPr>
        <p:grpSp>
          <p:nvGrpSpPr>
            <p:cNvPr id="41" name=""/>
            <p:cNvGrpSpPr/>
            <p:nvPr/>
          </p:nvGrpSpPr>
          <p:grpSpPr>
            <a:xfrm rot="0">
              <a:off x="3712666" y="5852874"/>
              <a:ext cx="5032112" cy="368737"/>
              <a:chOff x="3712666" y="5852874"/>
              <a:chExt cx="5032112" cy="368737"/>
            </a:xfrm>
          </p:grpSpPr>
          <p:sp>
            <p:nvSpPr>
              <p:cNvPr id="26" name="Shape 23"/>
              <p:cNvSpPr/>
              <p:nvPr/>
            </p:nvSpPr>
            <p:spPr>
              <a:xfrm>
                <a:off x="4081403" y="6020812"/>
                <a:ext cx="573643" cy="32742"/>
              </a:xfrm>
              <a:prstGeom prst="roundRect">
                <a:avLst>
                  <a:gd name="adj" fmla="val 225285"/>
                </a:avLst>
              </a:prstGeom>
              <a:solidFill>
                <a:srgbClr val="d6badd"/>
              </a:solidFill>
              <a:ln/>
            </p:spPr>
          </p:sp>
          <p:sp>
            <p:nvSpPr>
              <p:cNvPr id="27" name="Shape 24"/>
              <p:cNvSpPr/>
              <p:nvPr/>
            </p:nvSpPr>
            <p:spPr>
              <a:xfrm>
                <a:off x="3712666" y="5852874"/>
                <a:ext cx="368737" cy="368737"/>
              </a:xfrm>
              <a:prstGeom prst="roundRect">
                <a:avLst>
                  <a:gd name="adj" fmla="val 20004"/>
                </a:avLst>
              </a:prstGeom>
              <a:solidFill>
                <a:srgbClr val="f0d4f7"/>
              </a:solidFill>
              <a:ln w="7620">
                <a:solidFill>
                  <a:srgbClr val="d6badd"/>
                </a:solidFill>
                <a:prstDash val="solid"/>
              </a:ln>
            </p:spPr>
          </p:sp>
          <p:sp>
            <p:nvSpPr>
              <p:cNvPr id="28" name="Text 25"/>
              <p:cNvSpPr/>
              <p:nvPr/>
            </p:nvSpPr>
            <p:spPr>
              <a:xfrm>
                <a:off x="3829467" y="5883593"/>
                <a:ext cx="135017" cy="307300"/>
              </a:xfrm>
              <a:prstGeom prst="rect">
                <a:avLst/>
              </a:prstGeom>
              <a:noFill/>
              <a:ln/>
            </p:spPr>
            <p:txBody>
              <a:bodyPr wrap="none" anchor="t"/>
              <a:lstStyle/>
              <a:p>
                <a:pPr marL="0" lvl="0" indent="0" algn="ctr">
                  <a:lnSpc>
                    <a:spcPts val="2420"/>
                  </a:lnSpc>
                  <a:buNone/>
                  <a:defRPr/>
                </a:pPr>
                <a:r>
                  <a:rPr lang="en-US" sz="1936" b="1" kern="0" spc="-39">
                    <a:solidFill>
                      <a:srgbClr val="272525"/>
                    </a:solidFill>
                    <a:latin typeface="adonis-web"/>
                    <a:ea typeface="adonis-web"/>
                    <a:cs typeface="adonis-web"/>
                  </a:rPr>
                  <a:t>5</a:t>
                </a:r>
                <a:endParaRPr lang="en-US" sz="1936"/>
              </a:p>
            </p:txBody>
          </p:sp>
          <p:sp>
            <p:nvSpPr>
              <p:cNvPr id="29" name="Text 26"/>
              <p:cNvSpPr/>
              <p:nvPr/>
            </p:nvSpPr>
            <p:spPr>
              <a:xfrm>
                <a:off x="4798576" y="5888712"/>
                <a:ext cx="3946202" cy="256103"/>
              </a:xfrm>
              <a:prstGeom prst="rect">
                <a:avLst/>
              </a:prstGeom>
              <a:noFill/>
              <a:ln/>
            </p:spPr>
            <p:txBody>
              <a:bodyPr wrap="none" anchor="t"/>
              <a:lstStyle/>
              <a:p>
                <a:pPr marL="0" lvl="0" indent="0" algn="l">
                  <a:lnSpc>
                    <a:spcPts val="2017"/>
                  </a:lnSpc>
                  <a:buNone/>
                  <a:defRPr/>
                </a:pPr>
                <a:r>
                  <a:rPr lang="en-US" sz="1612" b="1" kern="0" spc="-32">
                    <a:solidFill>
                      <a:srgbClr val="272525"/>
                    </a:solidFill>
                    <a:latin typeface="Verdana"/>
                    <a:ea typeface="adonis-web"/>
                    <a:cs typeface="adonis-web"/>
                  </a:rPr>
                  <a:t>확인된 위치를 음성으로 안내</a:t>
                </a:r>
                <a:endParaRPr lang="en-US" sz="1612">
                  <a:latin typeface="Verdana"/>
                </a:endParaRPr>
              </a:p>
            </p:txBody>
          </p:sp>
        </p:grpSp>
        <p:sp>
          <p:nvSpPr>
            <p:cNvPr id="30" name="Text 27"/>
            <p:cNvSpPr/>
            <p:nvPr/>
          </p:nvSpPr>
          <p:spPr>
            <a:xfrm>
              <a:off x="4798576" y="6243161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확인된 위치는 음성 안내로 안내됩니다</a:t>
              </a:r>
              <a:endParaRPr lang="en-US" sz="1291">
                <a:latin typeface="Verdana"/>
              </a:endParaRPr>
            </a:p>
          </p:txBody>
        </p:sp>
      </p:grpSp>
      <p:grpSp>
        <p:nvGrpSpPr>
          <p:cNvPr id="44" name=""/>
          <p:cNvGrpSpPr/>
          <p:nvPr/>
        </p:nvGrpSpPr>
        <p:grpSpPr>
          <a:xfrm rot="0">
            <a:off x="3712666" y="6961108"/>
            <a:ext cx="7266563" cy="652582"/>
            <a:chOff x="3712666" y="6961108"/>
            <a:chExt cx="7266563" cy="652582"/>
          </a:xfrm>
        </p:grpSpPr>
        <p:sp>
          <p:nvSpPr>
            <p:cNvPr id="31" name="Shape 28"/>
            <p:cNvSpPr/>
            <p:nvPr/>
          </p:nvSpPr>
          <p:spPr>
            <a:xfrm>
              <a:off x="4081403" y="7129046"/>
              <a:ext cx="573643" cy="32742"/>
            </a:xfrm>
            <a:prstGeom prst="roundRect">
              <a:avLst>
                <a:gd name="adj" fmla="val 225285"/>
              </a:avLst>
            </a:prstGeom>
            <a:solidFill>
              <a:srgbClr val="d6badd"/>
            </a:solidFill>
            <a:ln/>
          </p:spPr>
        </p:sp>
        <p:sp>
          <p:nvSpPr>
            <p:cNvPr id="32" name="Shape 29"/>
            <p:cNvSpPr/>
            <p:nvPr/>
          </p:nvSpPr>
          <p:spPr>
            <a:xfrm>
              <a:off x="3712666" y="6961108"/>
              <a:ext cx="368737" cy="368737"/>
            </a:xfrm>
            <a:prstGeom prst="roundRect">
              <a:avLst>
                <a:gd name="adj" fmla="val 20004"/>
              </a:avLst>
            </a:prstGeom>
            <a:solidFill>
              <a:srgbClr val="f0d4f7"/>
            </a:solidFill>
            <a:ln w="7620">
              <a:solidFill>
                <a:srgbClr val="d6badd"/>
              </a:solidFill>
              <a:prstDash val="solid"/>
            </a:ln>
          </p:spPr>
        </p:sp>
        <p:sp>
          <p:nvSpPr>
            <p:cNvPr id="33" name="Text 30"/>
            <p:cNvSpPr/>
            <p:nvPr/>
          </p:nvSpPr>
          <p:spPr>
            <a:xfrm>
              <a:off x="3829467" y="6991826"/>
              <a:ext cx="135017" cy="307300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ctr">
                <a:lnSpc>
                  <a:spcPts val="2420"/>
                </a:lnSpc>
                <a:buNone/>
                <a:defRPr/>
              </a:pPr>
              <a:r>
                <a:rPr lang="en-US" sz="1936" b="1" kern="0" spc="-39">
                  <a:solidFill>
                    <a:srgbClr val="272525"/>
                  </a:solidFill>
                  <a:latin typeface="adonis-web"/>
                  <a:ea typeface="adonis-web"/>
                  <a:cs typeface="adonis-web"/>
                </a:rPr>
                <a:t>6</a:t>
              </a:r>
              <a:endParaRPr lang="en-US" sz="1936"/>
            </a:p>
          </p:txBody>
        </p:sp>
        <p:sp>
          <p:nvSpPr>
            <p:cNvPr id="34" name="Text 31"/>
            <p:cNvSpPr/>
            <p:nvPr/>
          </p:nvSpPr>
          <p:spPr>
            <a:xfrm>
              <a:off x="4798576" y="6996946"/>
              <a:ext cx="3090326" cy="256102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17"/>
                </a:lnSpc>
                <a:buNone/>
                <a:defRPr/>
              </a:pPr>
              <a:r>
                <a:rPr lang="en-US" sz="1612" b="1" kern="0" spc="-32">
                  <a:solidFill>
                    <a:srgbClr val="272525"/>
                  </a:solidFill>
                  <a:latin typeface="Verdana"/>
                  <a:ea typeface="adonis-web"/>
                  <a:cs typeface="adonis-web"/>
                </a:rPr>
                <a:t>반출시 RFID로 Checking</a:t>
              </a:r>
              <a:endParaRPr lang="ko-KR" altLang="en-US" sz="1612" b="1" kern="0" spc="-32">
                <a:solidFill>
                  <a:srgbClr val="272525"/>
                </a:solidFill>
                <a:latin typeface="Verdana"/>
                <a:ea typeface="adonis-web"/>
                <a:cs typeface="adonis-web"/>
              </a:endParaRPr>
            </a:p>
          </p:txBody>
        </p:sp>
        <p:sp>
          <p:nvSpPr>
            <p:cNvPr id="35" name="Text 32"/>
            <p:cNvSpPr/>
            <p:nvPr/>
          </p:nvSpPr>
          <p:spPr>
            <a:xfrm>
              <a:off x="4798576" y="7351395"/>
              <a:ext cx="6180653" cy="262295"/>
            </a:xfrm>
            <a:prstGeom prst="rect">
              <a:avLst/>
            </a:prstGeom>
            <a:noFill/>
            <a:ln/>
          </p:spPr>
          <p:txBody>
            <a:bodyPr wrap="none" anchor="t"/>
            <a:lstStyle/>
            <a:p>
              <a:pPr marL="0" lvl="0" indent="0" algn="l">
                <a:lnSpc>
                  <a:spcPts val="2065"/>
                </a:lnSpc>
                <a:buNone/>
                <a:defRPr/>
              </a:pPr>
              <a:r>
                <a:rPr lang="en-US" sz="1291" kern="0" spc="-26">
                  <a:solidFill>
                    <a:srgbClr val="272525"/>
                  </a:solidFill>
                  <a:latin typeface="Verdana"/>
                  <a:ea typeface="Source Sans Pro"/>
                  <a:cs typeface="Source Sans Pro"/>
                </a:rPr>
                <a:t>상품이 반출될 때는 RFID로 확인합니다</a:t>
              </a:r>
              <a:endParaRPr lang="en-US" sz="1291">
                <a:latin typeface="Verdan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231092" y="575496"/>
            <a:ext cx="10555960" cy="1084750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3827"/>
              </a:lnSpc>
              <a:buNone/>
              <a:defRPr/>
            </a:pPr>
            <a:endParaRPr lang="en-US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  <a:p>
            <a:pPr marL="0" lvl="0" indent="0">
              <a:lnSpc>
                <a:spcPts val="3827"/>
              </a:lnSpc>
              <a:buNone/>
              <a:defRPr/>
            </a:pPr>
            <a:r>
              <a:rPr lang="en-US" altLang="ko-KR" sz="4400" b="1" kern="0" spc="-61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4. High Level Design</a:t>
            </a:r>
            <a:endParaRPr lang="en-US" altLang="ko-KR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7" name="Text 2"/>
          <p:cNvSpPr/>
          <p:nvPr/>
        </p:nvSpPr>
        <p:spPr>
          <a:xfrm>
            <a:off x="3838456" y="8483322"/>
            <a:ext cx="6953488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endParaRPr lang="en-US" sz="1225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97325" y="1952625"/>
            <a:ext cx="12936516" cy="62769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endParaRPr lang="en-US" altLang="ko-KR"/>
          </a:p>
        </p:txBody>
      </p:sp>
      <p:sp>
        <p:nvSpPr>
          <p:cNvPr id="4" name="Text 1"/>
          <p:cNvSpPr/>
          <p:nvPr/>
        </p:nvSpPr>
        <p:spPr>
          <a:xfrm>
            <a:off x="1303433" y="286129"/>
            <a:ext cx="11701374" cy="723041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3827"/>
              </a:lnSpc>
              <a:buNone/>
              <a:defRPr/>
            </a:pPr>
            <a:endParaRPr lang="en-US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  <a:p>
            <a:pPr marL="0" lvl="0" indent="0">
              <a:lnSpc>
                <a:spcPts val="3827"/>
              </a:lnSpc>
              <a:buNone/>
              <a:defRPr/>
            </a:pPr>
            <a:r>
              <a:rPr lang="en-US" altLang="ko-KR" sz="4400" b="1" kern="0" spc="-61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4. Low Level Design</a:t>
            </a:r>
            <a:endParaRPr lang="en-US" altLang="ko-KR" sz="4400" b="1" kern="0" spc="-61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sp>
        <p:nvSpPr>
          <p:cNvPr id="7" name="Text 2"/>
          <p:cNvSpPr/>
          <p:nvPr/>
        </p:nvSpPr>
        <p:spPr>
          <a:xfrm>
            <a:off x="3838456" y="8483322"/>
            <a:ext cx="6953488" cy="248722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1960"/>
              </a:lnSpc>
              <a:buNone/>
              <a:defRPr/>
            </a:pPr>
            <a:endParaRPr lang="en-US" sz="1225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07562" y="1466850"/>
            <a:ext cx="13227332" cy="652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896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2429" y="954416"/>
            <a:ext cx="5554980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5. </a:t>
            </a:r>
            <a:r>
              <a:rPr 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Scheduling</a:t>
            </a:r>
            <a:endParaRPr 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42429" y="1962260"/>
            <a:ext cx="12480409" cy="5645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 anchor="ctr"/>
          <a:p>
            <a:pPr lvl="0" algn="ctr">
              <a:defRPr/>
            </a:pPr>
            <a:r>
              <a:rPr lang="en-US" altLang="ko-KR" sz="4500">
                <a:hlinkClick r:id="rId4"/>
              </a:rPr>
              <a:t>https://youtu.be/ZHjXpxrN4Ws</a:t>
            </a:r>
            <a:endParaRPr lang="en-US" altLang="ko-KR" sz="4500"/>
          </a:p>
        </p:txBody>
      </p:sp>
      <p:sp>
        <p:nvSpPr>
          <p:cNvPr id="4" name="Text 1"/>
          <p:cNvSpPr/>
          <p:nvPr/>
        </p:nvSpPr>
        <p:spPr>
          <a:xfrm>
            <a:off x="986091" y="913215"/>
            <a:ext cx="3497402" cy="694373"/>
          </a:xfrm>
          <a:prstGeom prst="rect">
            <a:avLst/>
          </a:prstGeom>
          <a:noFill/>
          <a:ln/>
        </p:spPr>
        <p:txBody>
          <a:bodyPr wrap="none" anchor="t"/>
          <a:lstStyle/>
          <a:p>
            <a:pPr marL="0" lvl="0" indent="0">
              <a:lnSpc>
                <a:spcPts val="5468"/>
              </a:lnSpc>
              <a:buNone/>
              <a:defRPr/>
            </a:pPr>
            <a:r>
              <a:rPr lang="en-US" altLang="ko-KR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6. </a:t>
            </a:r>
            <a:r>
              <a:rPr lang="ko-KR" altLang="en-US" sz="4400" b="1" kern="0" spc="-87">
                <a:solidFill>
                  <a:srgbClr val="000000"/>
                </a:solidFill>
                <a:latin typeface="Verdana"/>
                <a:ea typeface="adonis-web"/>
                <a:cs typeface="adonis-web"/>
              </a:rPr>
              <a:t>시연 영상</a:t>
            </a:r>
            <a:endParaRPr lang="ko-KR" altLang="en-US" sz="4400" b="1" kern="0" spc="-87">
              <a:solidFill>
                <a:srgbClr val="000000"/>
              </a:solidFill>
              <a:latin typeface="Verdana"/>
              <a:ea typeface="adonis-web"/>
              <a:cs typeface="adonis-we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445</ep:Words>
  <ep:PresentationFormat>On-screen Show (16:9)</ep:PresentationFormat>
  <ep:Paragraphs>120</ep:Paragraphs>
  <ep:Slides>21</ep:Slides>
  <ep:Notes>20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ep:HeadingPairs>
  <ep:TitlesOfParts>
    <vt:vector size="22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2024-03-19T07:56:25.000</dcterms:created>
  <dc:creator>PptxGenJS</dc:creator>
  <cp:lastModifiedBy>dmstk</cp:lastModifiedBy>
  <dcterms:modified xsi:type="dcterms:W3CDTF">2024-03-21T11:45:23.743</dcterms:modified>
  <cp:revision>476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